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68" r:id="rId18"/>
    <p:sldId id="269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5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2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9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8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3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4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3/1/2021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86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Search?search=bitcoin&amp;go=G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9403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u_(videogioco)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hinka3.exblog.jp/11069543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a.stackexchange.com/questions/1088/is-it-ok-to-have-an-entity-in-an-er-diagram-without-a-relationship/1091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ng-white-cock-gallo-ave-2709031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airplane-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en.wikipedia.org/wiki/SQLite" TargetMode="External"/><Relationship Id="rId3" Type="http://schemas.openxmlformats.org/officeDocument/2006/relationships/hyperlink" Target="http://www.publicdomainpictures.net/view-image.php?image=28136&amp;picture=depressed-man" TargetMode="External"/><Relationship Id="rId7" Type="http://schemas.openxmlformats.org/officeDocument/2006/relationships/hyperlink" Target="https://it.wikipedia.org/wiki/Microsoft_SQL_Server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ru.bmstu.wiki/Oracle_Database" TargetMode="External"/><Relationship Id="rId5" Type="http://schemas.openxmlformats.org/officeDocument/2006/relationships/hyperlink" Target="https://en.wikipedia.org/wiki/Microsoft_Access" TargetMode="External"/><Relationship Id="rId15" Type="http://schemas.openxmlformats.org/officeDocument/2006/relationships/hyperlink" Target="http://www.allwhitebackground.com/plain-vector-white-background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hyperlink" Target="https://de.wikipedia.org/wiki/MySQL" TargetMode="External"/><Relationship Id="rId1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ohn.foliot.ca/the-great-foliot-tomato-contes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88256-head-united-trump-presidency-of-up-sta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ausage-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021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56E4C7B9-5610-4673-BFBD-2475F72F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036" y="1996519"/>
            <a:ext cx="5511843" cy="1814896"/>
          </a:xfrm>
        </p:spPr>
        <p:txBody>
          <a:bodyPr>
            <a:noAutofit/>
          </a:bodyPr>
          <a:lstStyle/>
          <a:p>
            <a:r>
              <a:rPr lang="cs-CZ" sz="4800" dirty="0">
                <a:latin typeface="Comic Sans MS" panose="030F0702030302020204" pitchFamily="66" charset="0"/>
              </a:rPr>
              <a:t>Teorie</a:t>
            </a:r>
            <a:br>
              <a:rPr lang="cs-CZ" sz="4800" dirty="0">
                <a:latin typeface="Comic Sans MS" panose="030F0702030302020204" pitchFamily="66" charset="0"/>
              </a:rPr>
            </a:br>
            <a:r>
              <a:rPr lang="cs-CZ" sz="4800" dirty="0">
                <a:latin typeface="Comic Sans MS" panose="030F0702030302020204" pitchFamily="66" charset="0"/>
              </a:rPr>
              <a:t>Databází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F1EE362-214C-4483-85A1-1DB9BDFE5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566" y="4949153"/>
            <a:ext cx="3499952" cy="715721"/>
          </a:xfrm>
        </p:spPr>
        <p:txBody>
          <a:bodyPr>
            <a:normAutofit/>
          </a:bodyPr>
          <a:lstStyle/>
          <a:p>
            <a:r>
              <a:rPr lang="cs-CZ" sz="1600" dirty="0">
                <a:latin typeface="Comic Sans MS" panose="030F0702030302020204" pitchFamily="66" charset="0"/>
              </a:rPr>
              <a:t>Štěpán </a:t>
            </a:r>
            <a:r>
              <a:rPr lang="cs-CZ" sz="1600" dirty="0" err="1">
                <a:latin typeface="Comic Sans MS" panose="030F0702030302020204" pitchFamily="66" charset="0"/>
              </a:rPr>
              <a:t>Vonderka</a:t>
            </a:r>
            <a:endParaRPr lang="cs-CZ" sz="1600" dirty="0">
              <a:latin typeface="Comic Sans MS" panose="030F0702030302020204" pitchFamily="66" charset="0"/>
            </a:endParaRPr>
          </a:p>
          <a:p>
            <a:r>
              <a:rPr lang="cs-CZ" sz="1600" dirty="0">
                <a:latin typeface="Comic Sans MS" panose="030F0702030302020204" pitchFamily="66" charset="0"/>
              </a:rPr>
              <a:t>Josef Tomek</a:t>
            </a: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1FA5D9-1391-464C-8AC6-8DED3806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b="1" dirty="0">
                <a:latin typeface="Comic Sans MS" panose="030F0702030302020204" pitchFamily="66" charset="0"/>
              </a:rPr>
              <a:t>Systémy distribuované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80BE7E-58A4-4FD1-AD3E-49F6F987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91625" cy="4351338"/>
          </a:xfrm>
        </p:spPr>
        <p:txBody>
          <a:bodyPr/>
          <a:lstStyle/>
          <a:p>
            <a:pPr>
              <a:spcAft>
                <a:spcPts val="4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Replikace-stejná data na všech místech</a:t>
            </a:r>
          </a:p>
          <a:p>
            <a:pPr>
              <a:spcAft>
                <a:spcPts val="150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 err="1">
                <a:latin typeface="Comic Sans MS" panose="030F0702030302020204" pitchFamily="66" charset="0"/>
              </a:rPr>
              <a:t>Fukční-vertikální</a:t>
            </a:r>
            <a:r>
              <a:rPr lang="cs-CZ" dirty="0">
                <a:latin typeface="Comic Sans MS" panose="030F0702030302020204" pitchFamily="66" charset="0"/>
              </a:rPr>
              <a:t> členění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 err="1">
                <a:latin typeface="Comic Sans MS" panose="030F0702030302020204" pitchFamily="66" charset="0"/>
              </a:rPr>
              <a:t>Objektové-horizontální</a:t>
            </a:r>
            <a:endParaRPr lang="cs-CZ" dirty="0">
              <a:latin typeface="Comic Sans MS" panose="030F0702030302020204" pitchFamily="66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F69C0B-51AF-407F-98F2-9593AAED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56" y="2206396"/>
            <a:ext cx="5535701" cy="226241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8DFEE23-17D2-469D-B2B7-9A89242FB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09" y="4603750"/>
            <a:ext cx="6279596" cy="19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9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E0C4DC8-B687-4E7C-8606-D8AECBEF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cs-CZ" b="1" dirty="0">
                <a:latin typeface="Comic Sans MS" panose="030F0702030302020204" pitchFamily="66" charset="0"/>
              </a:rPr>
              <a:t>Návrh databáze</a:t>
            </a:r>
          </a:p>
        </p:txBody>
      </p:sp>
      <p:pic>
        <p:nvPicPr>
          <p:cNvPr id="5" name="Picture 4" descr="Žárovka na žlutém pozadí s načrtnutými paprsky světla a kabelem">
            <a:extLst>
              <a:ext uri="{FF2B5EF4-FFF2-40B4-BE49-F238E27FC236}">
                <a16:creationId xmlns:a16="http://schemas.microsoft.com/office/drawing/2014/main" id="{662823C7-F52E-4CF4-A1EF-3EBD47E37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0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5A3491-F478-4C7F-B59B-59728DCC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Určení účelu databáze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Vyhledání a uspořádání požadovaných informací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Rozdělení informací do tabulek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Převod jednotlivých informací do sloupců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Zadání primárních klíčů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Vytvoření relací mezi tabulkami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Úprava návrhu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Použití normalizačních pravidel</a:t>
            </a:r>
          </a:p>
        </p:txBody>
      </p: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013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400672-C619-425C-9DC5-B7E49F58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/>
          <a:lstStyle/>
          <a:p>
            <a:r>
              <a:rPr lang="cs-CZ" b="1" dirty="0">
                <a:latin typeface="Comic Sans MS" panose="030F0702030302020204" pitchFamily="66" charset="0"/>
              </a:rPr>
              <a:t>Základní pojmy E-R diagramu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A0C436-D958-4F8A-BBD3-B3921AB50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10"/>
            <a:ext cx="11262361" cy="5154930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Entita</a:t>
            </a:r>
            <a:r>
              <a:rPr lang="cs-CZ" dirty="0">
                <a:latin typeface="Comic Sans MS" panose="030F0702030302020204" pitchFamily="66" charset="0"/>
              </a:rPr>
              <a:t>-objekt v reálném světě, o níž budeme v databázi uchovávat informace (Zaměstnanec, oddělení, objednávka </a:t>
            </a:r>
            <a:r>
              <a:rPr lang="cs-CZ" dirty="0" err="1">
                <a:latin typeface="Comic Sans MS" panose="030F0702030302020204" pitchFamily="66" charset="0"/>
              </a:rPr>
              <a:t>etc</a:t>
            </a:r>
            <a:r>
              <a:rPr lang="cs-CZ" dirty="0">
                <a:latin typeface="Comic Sans MS" panose="030F0702030302020204" pitchFamily="66" charset="0"/>
              </a:rPr>
              <a:t>.) je jednoznačně identifikovatelná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Relace</a:t>
            </a:r>
            <a:r>
              <a:rPr lang="cs-CZ" dirty="0">
                <a:latin typeface="Comic Sans MS" panose="030F0702030302020204" pitchFamily="66" charset="0"/>
              </a:rPr>
              <a:t>-představují odkazy mezi entitami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Tabulky</a:t>
            </a:r>
            <a:r>
              <a:rPr lang="cs-CZ" dirty="0">
                <a:latin typeface="Comic Sans MS" panose="030F0702030302020204" pitchFamily="66" charset="0"/>
              </a:rPr>
              <a:t>-množina entit stejných atributů (vlastností) </a:t>
            </a:r>
          </a:p>
          <a:p>
            <a:pPr marL="0" indent="0">
              <a:buNone/>
            </a:pPr>
            <a:r>
              <a:rPr lang="cs-CZ" dirty="0">
                <a:latin typeface="Comic Sans MS" panose="030F0702030302020204" pitchFamily="66" charset="0"/>
              </a:rPr>
              <a:t>	      -databáze je tvořena množinou tabulek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Sloupce, atributy</a:t>
            </a:r>
            <a:r>
              <a:rPr lang="cs-CZ" dirty="0">
                <a:latin typeface="Comic Sans MS" panose="030F0702030302020204" pitchFamily="66" charset="0"/>
              </a:rPr>
              <a:t>- v tabulkách popisuje určitou část dat, kterou má každý záznam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Domény</a:t>
            </a:r>
            <a:r>
              <a:rPr lang="cs-CZ" dirty="0">
                <a:latin typeface="Comic Sans MS" panose="030F0702030302020204" pitchFamily="66" charset="0"/>
              </a:rPr>
              <a:t>-popisují typ dat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b="1" dirty="0">
                <a:latin typeface="Comic Sans MS" panose="030F0702030302020204" pitchFamily="66" charset="0"/>
              </a:rPr>
              <a:t>Řádky, záznamy, n-</a:t>
            </a:r>
            <a:r>
              <a:rPr lang="cs-CZ" b="1" dirty="0" err="1">
                <a:latin typeface="Comic Sans MS" panose="030F0702030302020204" pitchFamily="66" charset="0"/>
              </a:rPr>
              <a:t>tice</a:t>
            </a:r>
            <a:r>
              <a:rPr lang="cs-CZ" dirty="0">
                <a:latin typeface="Comic Sans MS" panose="030F0702030302020204" pitchFamily="66" charset="0"/>
              </a:rPr>
              <a:t>-každý řádek v tabulce představuje záznam o jedné n-</a:t>
            </a:r>
            <a:r>
              <a:rPr lang="cs-CZ" dirty="0" err="1">
                <a:latin typeface="Comic Sans MS" panose="030F0702030302020204" pitchFamily="66" charset="0"/>
              </a:rPr>
              <a:t>titě</a:t>
            </a:r>
            <a:endParaRPr lang="cs-CZ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0DC71BE-C7F6-4144-B376-25138699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65" y="564301"/>
            <a:ext cx="3538049" cy="775916"/>
          </a:xfrm>
        </p:spPr>
        <p:txBody>
          <a:bodyPr anchor="b">
            <a:normAutofit/>
          </a:bodyPr>
          <a:lstStyle/>
          <a:p>
            <a:r>
              <a:rPr lang="cs-CZ" dirty="0">
                <a:latin typeface="Comic Sans MS" panose="030F0702030302020204" pitchFamily="66" charset="0"/>
              </a:rPr>
              <a:t>ER-diagram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17ABAF-8F25-4C00-88C1-43822137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27" y="1705650"/>
            <a:ext cx="4834021" cy="4044463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Pro návrh a zápis vztahů mezi jednotlivými entitami databáze byl vytvořen model E-R diagramů 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2400" dirty="0">
                <a:latin typeface="Comic Sans MS" panose="030F0702030302020204" pitchFamily="66" charset="0"/>
              </a:rPr>
              <a:t>Typový E-R diagram je obvykle obrázek podobný klasickému vývojovému diagramu, v němž jsou entity znázorněny obdélníky, vztahy kosočtverci a mezi nimi vedou čáry, aby se poznalo, co k čemu patří.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7F6D45C-14CB-42BB-BBD8-8D270319B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44538" y="1044123"/>
            <a:ext cx="7216840" cy="5412630"/>
          </a:xfrm>
          <a:prstGeom prst="rect">
            <a:avLst/>
          </a:prstGeom>
        </p:spPr>
      </p:pic>
      <p:grpSp>
        <p:nvGrpSpPr>
          <p:cNvPr id="2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133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3A5C6F-59E8-44EA-93DE-DDDC3449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50" y="603250"/>
            <a:ext cx="5054600" cy="1325563"/>
          </a:xfrm>
        </p:spPr>
        <p:txBody>
          <a:bodyPr/>
          <a:lstStyle/>
          <a:p>
            <a:r>
              <a:rPr lang="cs-CZ" dirty="0">
                <a:latin typeface="Comic Sans MS" panose="030F0702030302020204" pitchFamily="66" charset="0"/>
              </a:rPr>
              <a:t>Kardinalita vztahu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1F8A13-B457-4554-AC2C-DC0D70E18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828801"/>
            <a:ext cx="10515600" cy="4425949"/>
          </a:xfrm>
          <a:solidFill>
            <a:srgbClr val="9190A0"/>
          </a:solidFill>
          <a:ln w="76200">
            <a:solidFill>
              <a:schemeClr val="bg2">
                <a:lumMod val="10000"/>
              </a:schemeClr>
            </a:solidFill>
          </a:ln>
          <a:scene3d>
            <a:camera prst="perspectiveFront"/>
            <a:lightRig rig="threePt" dir="t"/>
          </a:scene3d>
        </p:spPr>
        <p:txBody>
          <a:bodyPr>
            <a:normAutofit/>
          </a:bodyPr>
          <a:lstStyle/>
          <a:p>
            <a:pPr marL="0" indent="0">
              <a:spcBef>
                <a:spcPts val="3600"/>
              </a:spcBef>
              <a:buNone/>
            </a:pPr>
            <a:endParaRPr lang="cs-CZ" dirty="0"/>
          </a:p>
          <a:p>
            <a:pPr marL="0" indent="0">
              <a:spcBef>
                <a:spcPts val="0"/>
              </a:spcBef>
              <a:buNone/>
            </a:pPr>
            <a:r>
              <a:rPr lang="cs-CZ" dirty="0"/>
              <a:t>-</a:t>
            </a:r>
            <a:r>
              <a:rPr lang="cs-CZ" dirty="0">
                <a:latin typeface="Comic Sans MS" panose="030F0702030302020204" pitchFamily="66" charset="0"/>
              </a:rPr>
              <a:t>vyjadřuje, kolik entit jednoho typu může být ve vztahu s kolika entitami z druhého typu entit 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 1 : 1 – každá entita v A je ve vztahu s nejvýše jednou entitou v B a opačně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 1 : N – každá entita v A může být ve vztahu s více entitami v B, ale každá entita v B je ve vztahu s nejvýše jednou entitou v A 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 N : M – každá entita v A může být ve vztahu s více entitami v B a naopak</a:t>
            </a:r>
          </a:p>
        </p:txBody>
      </p:sp>
    </p:spTree>
    <p:extLst>
      <p:ext uri="{BB962C8B-B14F-4D97-AF65-F5344CB8AC3E}">
        <p14:creationId xmlns:p14="http://schemas.microsoft.com/office/powerpoint/2010/main" val="36826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>
            <a:extLst>
              <a:ext uri="{FF2B5EF4-FFF2-40B4-BE49-F238E27FC236}">
                <a16:creationId xmlns:a16="http://schemas.microsoft.com/office/drawing/2014/main" id="{AD10CAE8-6789-4D7F-9DEC-6D25E5CFFE65}"/>
              </a:ext>
            </a:extLst>
          </p:cNvPr>
          <p:cNvSpPr txBox="1"/>
          <p:nvPr/>
        </p:nvSpPr>
        <p:spPr>
          <a:xfrm rot="21215149">
            <a:off x="1626632" y="680476"/>
            <a:ext cx="8479340" cy="4739759"/>
          </a:xfrm>
          <a:prstGeom prst="rect">
            <a:avLst/>
          </a:prstGeom>
          <a:solidFill>
            <a:schemeClr val="bg1">
              <a:lumMod val="75000"/>
            </a:schemeClr>
          </a:solidFill>
          <a:ln w="155575">
            <a:solidFill>
              <a:schemeClr val="tx1"/>
            </a:solidFill>
          </a:ln>
          <a:scene3d>
            <a:camera prst="perspectiveContrastingLeftFacing" fov="2100000">
              <a:rot lat="0" lon="600000" rev="2138678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endParaRPr lang="cs-CZ" sz="3200" dirty="0">
              <a:latin typeface="Comic Sans MS" panose="030F0702030302020204" pitchFamily="66" charset="0"/>
            </a:endParaRPr>
          </a:p>
          <a:p>
            <a:pPr marL="180000"/>
            <a:r>
              <a:rPr lang="cs-CZ" sz="3000" dirty="0">
                <a:latin typeface="Comic Sans MS" panose="030F0702030302020204" pitchFamily="66" charset="0"/>
              </a:rPr>
              <a:t>Klíče</a:t>
            </a:r>
          </a:p>
          <a:p>
            <a:pPr marL="18000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000" dirty="0">
                <a:latin typeface="Comic Sans MS" panose="030F0702030302020204" pitchFamily="66" charset="0"/>
              </a:rPr>
              <a:t>superklíč – sloupec (více sloupců), které identifikují řádek v tabulce </a:t>
            </a:r>
          </a:p>
          <a:p>
            <a:pPr marL="18000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000" dirty="0">
                <a:latin typeface="Comic Sans MS" panose="030F0702030302020204" pitchFamily="66" charset="0"/>
              </a:rPr>
              <a:t>klíč – nejmenší superklíč – minimální množina sloupců, která identifikuje řádek (IDzaměstnance)</a:t>
            </a:r>
          </a:p>
          <a:p>
            <a:pPr marL="18000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000" dirty="0">
                <a:latin typeface="Comic Sans MS" panose="030F0702030302020204" pitchFamily="66" charset="0"/>
              </a:rPr>
              <a:t>primární klíč – jednoznačně identifikuje jediný řádek v rámci tabulky </a:t>
            </a:r>
          </a:p>
          <a:p>
            <a:pPr marL="180000" indent="-285750">
              <a:spcAft>
                <a:spcPts val="30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000" dirty="0">
                <a:latin typeface="Comic Sans MS" panose="030F0702030302020204" pitchFamily="66" charset="0"/>
              </a:rPr>
              <a:t>cizí klíč – představuje odkaz mezi tabulkami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9A5ED2-115D-46C9-A8BE-360CF5DF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68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 descr="Obsah obrázku text, okno&#10;&#10;Popis byl vytvořen automaticky">
            <a:extLst>
              <a:ext uri="{FF2B5EF4-FFF2-40B4-BE49-F238E27FC236}">
                <a16:creationId xmlns:a16="http://schemas.microsoft.com/office/drawing/2014/main" id="{B3878A2A-F5B3-4F91-98D1-2F98AA6C7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444"/>
          <a:stretch/>
        </p:blipFill>
        <p:spPr>
          <a:xfrm flipH="1">
            <a:off x="8959630" y="3744271"/>
            <a:ext cx="3042949" cy="204123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33FDE28-0582-4A58-ABF2-E0FF1B75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omic Sans MS" panose="030F0702030302020204" pitchFamily="66" charset="0"/>
              </a:rPr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B996C0-0EBA-44F3-9A8D-FFE14E08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427" cy="4389824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cs-CZ" dirty="0">
                <a:latin typeface="Comic Sans MS" panose="030F0702030302020204" pitchFamily="66" charset="0"/>
              </a:rPr>
              <a:t>Microsoft </a:t>
            </a:r>
            <a:r>
              <a:rPr lang="cs-CZ" dirty="0" err="1">
                <a:latin typeface="Comic Sans MS" panose="030F0702030302020204" pitchFamily="66" charset="0"/>
              </a:rPr>
              <a:t>Acces</a:t>
            </a:r>
            <a:endParaRPr lang="cs-CZ" dirty="0">
              <a:latin typeface="Comic Sans MS" panose="030F0702030302020204" pitchFamily="66" charset="0"/>
            </a:endParaRPr>
          </a:p>
          <a:p>
            <a:pPr>
              <a:spcAft>
                <a:spcPts val="2400"/>
              </a:spcAft>
            </a:pPr>
            <a:r>
              <a:rPr lang="cs-CZ" dirty="0">
                <a:latin typeface="Comic Sans MS" panose="030F0702030302020204" pitchFamily="66" charset="0"/>
              </a:rPr>
              <a:t>Microsoft SQL server</a:t>
            </a:r>
          </a:p>
          <a:p>
            <a:pPr>
              <a:spcAft>
                <a:spcPts val="2400"/>
              </a:spcAft>
            </a:pPr>
            <a:r>
              <a:rPr lang="cs-CZ" dirty="0" err="1">
                <a:latin typeface="Comic Sans MS" panose="030F0702030302020204" pitchFamily="66" charset="0"/>
              </a:rPr>
              <a:t>MySQL</a:t>
            </a:r>
            <a:endParaRPr lang="cs-CZ" dirty="0">
              <a:latin typeface="Comic Sans MS" panose="030F0702030302020204" pitchFamily="66" charset="0"/>
            </a:endParaRPr>
          </a:p>
          <a:p>
            <a:pPr>
              <a:spcAft>
                <a:spcPts val="2400"/>
              </a:spcAft>
            </a:pPr>
            <a:r>
              <a:rPr lang="cs-CZ" b="0" i="0" dirty="0">
                <a:effectLst/>
                <a:latin typeface="Comic Sans MS" panose="030F0702030302020204" pitchFamily="66" charset="0"/>
              </a:rPr>
              <a:t>Oracle RDBMS</a:t>
            </a:r>
          </a:p>
          <a:p>
            <a:pPr>
              <a:spcAft>
                <a:spcPts val="2400"/>
              </a:spcAft>
            </a:pPr>
            <a:r>
              <a:rPr lang="cs-CZ" b="0" i="0" dirty="0" err="1">
                <a:effectLst/>
                <a:latin typeface="Comic Sans MS" panose="030F0702030302020204" pitchFamily="66" charset="0"/>
              </a:rPr>
              <a:t>SQLite</a:t>
            </a:r>
            <a:endParaRPr lang="cs-CZ" b="0" i="0" dirty="0">
              <a:effectLst/>
              <a:latin typeface="Comic Sans MS" panose="030F0702030302020204" pitchFamily="66" charset="0"/>
            </a:endParaRPr>
          </a:p>
          <a:p>
            <a:pPr>
              <a:spcAft>
                <a:spcPts val="2400"/>
              </a:spcAft>
            </a:pPr>
            <a:r>
              <a:rPr lang="cs-CZ" dirty="0">
                <a:latin typeface="Comic Sans MS" panose="030F0702030302020204" pitchFamily="66" charset="0"/>
              </a:rPr>
              <a:t>a mnoho dalších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642D59D-A82A-4F17-AD2F-409A54C99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65705" y="1709223"/>
            <a:ext cx="639087" cy="624175"/>
          </a:xfrm>
          <a:prstGeom prst="rect">
            <a:avLst/>
          </a:prstGeom>
        </p:spPr>
      </p:pic>
      <p:pic>
        <p:nvPicPr>
          <p:cNvPr id="8" name="Obrázek 7" descr="Obsah obrázku text, sekera, vektorová grafika, klipart&#10;&#10;Popis byl vytvořen automaticky">
            <a:extLst>
              <a:ext uri="{FF2B5EF4-FFF2-40B4-BE49-F238E27FC236}">
                <a16:creationId xmlns:a16="http://schemas.microsoft.com/office/drawing/2014/main" id="{774EA956-1B1D-42EC-93A1-779012D9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59682" y="1922730"/>
            <a:ext cx="1091511" cy="89503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773B6AC-77FF-43F1-84E5-AAB7FCDB3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24037" y="3256659"/>
            <a:ext cx="751402" cy="520972"/>
          </a:xfrm>
          <a:prstGeom prst="rect">
            <a:avLst/>
          </a:prstGeom>
        </p:spPr>
      </p:pic>
      <p:pic>
        <p:nvPicPr>
          <p:cNvPr id="14" name="Obrázek 13" descr="Obsah obrázku text&#10;&#10;Popis byl vytvořen automaticky">
            <a:extLst>
              <a:ext uri="{FF2B5EF4-FFF2-40B4-BE49-F238E27FC236}">
                <a16:creationId xmlns:a16="http://schemas.microsoft.com/office/drawing/2014/main" id="{4BA5F5E9-CD57-4B51-B539-E6D0E7FC41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82595" y="3912568"/>
            <a:ext cx="1636560" cy="802841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4DFD5635-2C40-41E9-BCBF-4560574ED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046390" y="4831811"/>
            <a:ext cx="1160944" cy="550481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7F80CB60-8827-43A7-83A5-EC0FD51C4C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14741" y="582831"/>
            <a:ext cx="623459" cy="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1540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95DBF4F-9024-4A3F-832B-E83AD756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504" y="478026"/>
            <a:ext cx="4463623" cy="786507"/>
          </a:xfrm>
        </p:spPr>
        <p:txBody>
          <a:bodyPr anchor="b">
            <a:normAutofit/>
          </a:bodyPr>
          <a:lstStyle/>
          <a:p>
            <a:r>
              <a:rPr lang="cs-CZ" dirty="0">
                <a:latin typeface="Comic Sans MS" panose="030F0702030302020204" pitchFamily="66" charset="0"/>
              </a:rPr>
              <a:t>Relační algebra</a:t>
            </a:r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7EAEC27E-A368-4826-B51C-11254C7D5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7589" y="1948042"/>
                <a:ext cx="5412259" cy="4675179"/>
              </a:xfrm>
            </p:spPr>
            <p:txBody>
              <a:bodyPr>
                <a:noAutofit/>
              </a:bodyPr>
              <a:lstStyle/>
              <a:p>
                <a:r>
                  <a:rPr lang="cs-CZ" sz="2400" dirty="0">
                    <a:latin typeface="Comic Sans MS" panose="030F0702030302020204" pitchFamily="66" charset="0"/>
                  </a:rPr>
                  <a:t>Prostředky teoretického základu dotazovacích jazyků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Kartézský součin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Sjednocení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Průnik</a:t>
                </a:r>
                <a14:m>
                  <m:oMath xmlns:m="http://schemas.openxmlformats.org/officeDocument/2006/math">
                    <m:r>
                      <a:rPr lang="cs-CZ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Rozdíl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Projekce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∏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Selekce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Theta spojení </a:t>
                </a:r>
                <a14:m>
                  <m:oMath xmlns:m="http://schemas.openxmlformats.org/officeDocument/2006/math"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cs-CZ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cs-CZ" sz="2400" dirty="0">
                  <a:latin typeface="Comic Sans MS" panose="030F0702030302020204" pitchFamily="66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sz="2400" dirty="0">
                    <a:latin typeface="Comic Sans MS" panose="030F0702030302020204" pitchFamily="66" charset="0"/>
                  </a:rPr>
                  <a:t>Přirozené spojení R natural </a:t>
                </a:r>
                <a:r>
                  <a:rPr lang="cs-CZ" sz="2400" dirty="0" err="1">
                    <a:latin typeface="Comic Sans MS" panose="030F0702030302020204" pitchFamily="66" charset="0"/>
                  </a:rPr>
                  <a:t>join</a:t>
                </a:r>
                <a:r>
                  <a:rPr lang="cs-CZ" sz="2400" dirty="0">
                    <a:latin typeface="Comic Sans MS" panose="030F0702030302020204" pitchFamily="66" charset="0"/>
                  </a:rPr>
                  <a:t> S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7EAEC27E-A368-4826-B51C-11254C7D5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7589" y="1948042"/>
                <a:ext cx="5412259" cy="4675179"/>
              </a:xfrm>
              <a:blipFill>
                <a:blip r:embed="rId2"/>
                <a:stretch>
                  <a:fillRect l="-2365" t="-1828" r="-123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6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F9FCFF-69E0-4E0C-815A-A431C796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omic Sans MS" panose="030F0702030302020204" pitchFamily="66" charset="0"/>
              </a:rPr>
              <a:t>Normalizace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56548D-435D-4EF9-99CF-622FA16A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79875"/>
          </a:xfrm>
        </p:spPr>
        <p:txBody>
          <a:bodyPr>
            <a:normAutofit fontScale="92500"/>
          </a:bodyPr>
          <a:lstStyle/>
          <a:p>
            <a:pPr>
              <a:buFont typeface="Source Sans Pro" panose="020B0503030403020204" pitchFamily="34" charset="0"/>
              <a:buChar char="℗"/>
            </a:pPr>
            <a:r>
              <a:rPr lang="cs-CZ" dirty="0"/>
              <a:t> </a:t>
            </a:r>
            <a:r>
              <a:rPr lang="cs-CZ" dirty="0">
                <a:latin typeface="Comic Sans MS" panose="030F0702030302020204" pitchFamily="66" charset="0"/>
              </a:rPr>
              <a:t>Jejím účelem je pomoci uživateli zajistit, že jsou položky informací rozděleny do příslušných tabulek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Comic Sans MS" panose="030F0702030302020204" pitchFamily="66" charset="0"/>
              </a:rPr>
              <a:t>Normalizační pravidlo-v každém průsečíku řádku a sloupce v tabulce existuje jedna hodnota, a nikdy seznam hodnot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Comic Sans MS" panose="030F0702030302020204" pitchFamily="66" charset="0"/>
              </a:rPr>
              <a:t>Normalizační pravidlo-každý sloupec (který není klíčem) je plně závislý na celém primárním klíči, nikoli pouze na jeho části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Comic Sans MS" panose="030F0702030302020204" pitchFamily="66" charset="0"/>
              </a:rPr>
              <a:t>Normalizační pravidlo-vyžaduje, aby byl na primárním klíči závislý nejenom každý sloupec, který netvoří klíč, ale také aby byly jednotlivé sloupce netvořící klíč nezávislé na sobě navzájem.</a:t>
            </a:r>
          </a:p>
        </p:txBody>
      </p:sp>
    </p:spTree>
    <p:extLst>
      <p:ext uri="{BB962C8B-B14F-4D97-AF65-F5344CB8AC3E}">
        <p14:creationId xmlns:p14="http://schemas.microsoft.com/office/powerpoint/2010/main" val="20984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8279E9-553F-481F-9FBE-96B07627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436" y="347357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Comic Sans MS" panose="030F0702030302020204" pitchFamily="66" charset="0"/>
              </a:rPr>
              <a:t>Vřele Vám děkujeme, že jste si nás vyslechli</a:t>
            </a: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5543702-BFA9-44AE-B604-9F6A4C3D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813" y="4741786"/>
            <a:ext cx="4974771" cy="13837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sz="2400" dirty="0">
                <a:latin typeface="Comic Sans MS" panose="030F0702030302020204" pitchFamily="66" charset="0"/>
              </a:rPr>
              <a:t>Děkujeme sponzoru </a:t>
            </a:r>
            <a:r>
              <a:rPr lang="cs-CZ" sz="2400" dirty="0" err="1">
                <a:latin typeface="Comic Sans MS" panose="030F0702030302020204" pitchFamily="66" charset="0"/>
              </a:rPr>
              <a:t>Raid</a:t>
            </a:r>
            <a:r>
              <a:rPr lang="cs-CZ" sz="2400" dirty="0">
                <a:latin typeface="Comic Sans MS" panose="030F0702030302020204" pitchFamily="66" charset="0"/>
              </a:rPr>
              <a:t>: </a:t>
            </a:r>
            <a:r>
              <a:rPr lang="cs-CZ" sz="2400" dirty="0" err="1">
                <a:latin typeface="Comic Sans MS" panose="030F0702030302020204" pitchFamily="66" charset="0"/>
              </a:rPr>
              <a:t>Shadow</a:t>
            </a:r>
            <a:r>
              <a:rPr lang="cs-CZ" sz="2400" dirty="0">
                <a:latin typeface="Comic Sans MS" panose="030F0702030302020204" pitchFamily="66" charset="0"/>
              </a:rPr>
              <a:t> </a:t>
            </a:r>
            <a:r>
              <a:rPr lang="cs-CZ" sz="2400" dirty="0" err="1">
                <a:latin typeface="Comic Sans MS" panose="030F0702030302020204" pitchFamily="66" charset="0"/>
              </a:rPr>
              <a:t>Legends</a:t>
            </a:r>
            <a:r>
              <a:rPr lang="cs-CZ" sz="2400" dirty="0">
                <a:latin typeface="Comic Sans MS" panose="030F0702030302020204" pitchFamily="66" charset="0"/>
              </a:rPr>
              <a:t>, jejichž hra nás perfektně připravila na hodiny strávené u monitoru.</a:t>
            </a:r>
          </a:p>
        </p:txBody>
      </p:sp>
    </p:spTree>
    <p:extLst>
      <p:ext uri="{BB962C8B-B14F-4D97-AF65-F5344CB8AC3E}">
        <p14:creationId xmlns:p14="http://schemas.microsoft.com/office/powerpoint/2010/main" val="152389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794A90-1224-4737-9A09-70A74EC5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10624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Comic Sans MS" panose="030F0702030302020204" pitchFamily="66" charset="0"/>
              </a:rPr>
              <a:t>Co je to</a:t>
            </a:r>
            <a:br>
              <a:rPr lang="cs-CZ" dirty="0">
                <a:latin typeface="Comic Sans MS" panose="030F0702030302020204" pitchFamily="66" charset="0"/>
              </a:rPr>
            </a:br>
            <a:r>
              <a:rPr lang="cs-CZ" dirty="0">
                <a:latin typeface="Comic Sans MS" panose="030F0702030302020204" pitchFamily="66" charset="0"/>
              </a:rPr>
              <a:t>databáze?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C1EBBE-0DE0-44D8-8861-38E73F1A1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Určitá uspořádaná množina informací (dat) uložená na paměťovém médiu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Součástí databáze jsou i softwarové prostředky, které umožňují manipulaci s uloženými daty a přístup k nim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dirty="0">
                <a:latin typeface="Comic Sans MS" panose="030F0702030302020204" pitchFamily="66" charset="0"/>
              </a:rPr>
              <a:t>Odporně se nazývá systém řízení báze dat (SŘBD)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93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9F653D9-C4A1-47F1-9696-BF670689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Obecné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rozdělení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databází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259251D-0846-46CA-885E-EE274EBD9D6F}"/>
              </a:ext>
            </a:extLst>
          </p:cNvPr>
          <p:cNvSpPr txBox="1"/>
          <p:nvPr/>
        </p:nvSpPr>
        <p:spPr>
          <a:xfrm>
            <a:off x="2232252" y="2125737"/>
            <a:ext cx="4463623" cy="4331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 err="1">
                <a:latin typeface="Comic Sans MS" panose="030F0702030302020204" pitchFamily="66" charset="0"/>
              </a:rPr>
              <a:t>Papírové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databáze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>
                <a:latin typeface="Comic Sans MS" panose="030F0702030302020204" pitchFamily="66" charset="0"/>
              </a:rPr>
              <a:t>Systémy </a:t>
            </a:r>
            <a:r>
              <a:rPr lang="en-US" sz="2000" dirty="0" err="1">
                <a:latin typeface="Comic Sans MS" panose="030F0702030302020204" pitchFamily="66" charset="0"/>
              </a:rPr>
              <a:t>sálových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počítačů</a:t>
            </a:r>
            <a:r>
              <a:rPr lang="en-US" sz="2000" dirty="0">
                <a:latin typeface="Comic Sans MS" panose="030F0702030302020204" pitchFamily="66" charset="0"/>
              </a:rPr>
              <a:t> (mainframe)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>
                <a:latin typeface="Comic Sans MS" panose="030F0702030302020204" pitchFamily="66" charset="0"/>
              </a:rPr>
              <a:t>dBase (</a:t>
            </a:r>
            <a:r>
              <a:rPr lang="en-US" sz="2000" dirty="0" err="1">
                <a:latin typeface="Comic Sans MS" panose="030F0702030302020204" pitchFamily="66" charset="0"/>
              </a:rPr>
              <a:t>souborově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orientované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databáze</a:t>
            </a:r>
            <a:r>
              <a:rPr lang="en-US" sz="2000" dirty="0">
                <a:latin typeface="Comic Sans MS" panose="030F0702030302020204" pitchFamily="66" charset="0"/>
              </a:rPr>
              <a:t> s </a:t>
            </a:r>
            <a:r>
              <a:rPr lang="en-US" sz="2000" dirty="0" err="1">
                <a:latin typeface="Comic Sans MS" panose="030F0702030302020204" pitchFamily="66" charset="0"/>
              </a:rPr>
              <a:t>indexsekvenční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metodou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přístupu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každá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tabulka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má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samostatný</a:t>
            </a:r>
            <a:r>
              <a:rPr lang="en-US" sz="2000" dirty="0">
                <a:latin typeface="Comic Sans MS" panose="030F0702030302020204" pitchFamily="66" charset="0"/>
              </a:rPr>
              <a:t> .</a:t>
            </a:r>
            <a:r>
              <a:rPr lang="en-US" sz="2000" dirty="0" err="1">
                <a:latin typeface="Comic Sans MS" panose="030F0702030302020204" pitchFamily="66" charset="0"/>
              </a:rPr>
              <a:t>dbf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soubor</a:t>
            </a:r>
            <a:r>
              <a:rPr lang="en-US" sz="2000" dirty="0">
                <a:latin typeface="Comic Sans MS" panose="030F0702030302020204" pitchFamily="66" charset="0"/>
              </a:rPr>
              <a:t> – dBase, FoxPro, Paradox, Access)</a:t>
            </a:r>
            <a:endParaRPr lang="cs-CZ" sz="2000" dirty="0">
              <a:latin typeface="Comic Sans MS" panose="030F0702030302020204" pitchFamily="66" charset="0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2000" dirty="0">
                <a:latin typeface="Comic Sans MS" panose="030F0702030302020204" pitchFamily="66" charset="0"/>
              </a:rPr>
              <a:t>Relační databázové systémy (lepší datová integrita, bezpečnost…)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2000" dirty="0">
                <a:latin typeface="Comic Sans MS" panose="030F0702030302020204" pitchFamily="66" charset="0"/>
              </a:rPr>
              <a:t>Objektově orientované databáze (specializované uplatnění, data se ukládají jako objekt s vlastnostmi)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2000" dirty="0"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7799E98-B5CA-4BFE-AB97-12A51D0C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3859977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2" name="Oval 37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8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85" name="Oval 384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743D4E92-D2C2-4906-9B16-186022BA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222" y="1352125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spc="1500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SŘBD</a:t>
            </a:r>
            <a:br>
              <a:rPr lang="cs-CZ" sz="4800" b="1" cap="all" spc="1500" dirty="0">
                <a:latin typeface="Comic Sans MS" panose="030F0702030302020204" pitchFamily="66" charset="0"/>
                <a:ea typeface="Source Sans Pro SemiBold" panose="020B0603030403020204" pitchFamily="34" charset="0"/>
              </a:rPr>
            </a:br>
            <a:endParaRPr lang="en-US" sz="4800" b="1" cap="all" spc="1500" dirty="0">
              <a:latin typeface="Comic Sans MS" panose="030F0702030302020204" pitchFamily="66" charset="0"/>
              <a:ea typeface="Source Sans Pro SemiBold" panose="020B060303040302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D752D0A-8B11-4F03-86B1-B131B584A8D1}"/>
              </a:ext>
            </a:extLst>
          </p:cNvPr>
          <p:cNvSpPr txBox="1"/>
          <p:nvPr/>
        </p:nvSpPr>
        <p:spPr>
          <a:xfrm>
            <a:off x="211493" y="1957026"/>
            <a:ext cx="5006275" cy="2400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cs-CZ" sz="3000" dirty="0">
                <a:latin typeface="Comic Sans MS" panose="030F0702030302020204" pitchFamily="66" charset="0"/>
              </a:rPr>
              <a:t>Systém Řízení Báze Dat</a:t>
            </a:r>
          </a:p>
          <a:p>
            <a:pPr marL="571500" indent="-571500">
              <a:buBlip>
                <a:blip r:embed="rId2"/>
              </a:buBlip>
            </a:pPr>
            <a:r>
              <a:rPr lang="cs-CZ" sz="3000" dirty="0">
                <a:latin typeface="Comic Sans MS" panose="030F0702030302020204" pitchFamily="66" charset="0"/>
              </a:rPr>
              <a:t>Program, který organizuje a udržuje nashromážděné informace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7A1142E-75D8-4ABF-A805-7F8AEB05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54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Oval 2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F300720D-8186-4B33-81AE-3FFDF56B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60" y="1251284"/>
            <a:ext cx="5247612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4800" b="1" cap="all" spc="1500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Základní služby SŘBD</a:t>
            </a:r>
            <a:endParaRPr lang="en-US" sz="4800" b="1" cap="all" spc="1500" dirty="0">
              <a:latin typeface="Comic Sans MS" panose="030F0702030302020204" pitchFamily="66" charset="0"/>
              <a:ea typeface="Source Sans Pro SemiBold" panose="020B0603030403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B574CF8-E0F6-4D88-BC5C-B1A155855982}"/>
              </a:ext>
            </a:extLst>
          </p:cNvPr>
          <p:cNvSpPr txBox="1"/>
          <p:nvPr/>
        </p:nvSpPr>
        <p:spPr>
          <a:xfrm>
            <a:off x="44564" y="4073279"/>
            <a:ext cx="7664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200" dirty="0">
                <a:latin typeface="Comic Sans MS" panose="030F0702030302020204" pitchFamily="66" charset="0"/>
              </a:rPr>
              <a:t>Definice dat-DDL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200" dirty="0">
                <a:latin typeface="Comic Sans MS" panose="030F0702030302020204" pitchFamily="66" charset="0"/>
              </a:rPr>
              <a:t>Údržba dat-data </a:t>
            </a:r>
            <a:r>
              <a:rPr lang="cs-CZ" sz="3200" dirty="0" err="1">
                <a:latin typeface="Comic Sans MS" panose="030F0702030302020204" pitchFamily="66" charset="0"/>
              </a:rPr>
              <a:t>maintenance</a:t>
            </a:r>
            <a:endParaRPr lang="cs-CZ" sz="3200" dirty="0">
              <a:latin typeface="Comic Sans MS" panose="030F0702030302020204" pitchFamily="66" charset="0"/>
            </a:endParaRP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200" dirty="0">
                <a:latin typeface="Comic Sans MS" panose="030F0702030302020204" pitchFamily="66" charset="0"/>
              </a:rPr>
              <a:t>Manipulace s daty-DML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200" dirty="0">
                <a:latin typeface="Comic Sans MS" panose="030F0702030302020204" pitchFamily="66" charset="0"/>
              </a:rPr>
              <a:t>Zobrazování dat-data display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3200" dirty="0">
                <a:latin typeface="Comic Sans MS" panose="030F0702030302020204" pitchFamily="66" charset="0"/>
              </a:rPr>
              <a:t>Integrita a zabezpečení dat-DCL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574FA2F-BCA2-4B26-B786-6F947353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3295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3F6581-F071-407D-971E-F3C83DDC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3" y="633046"/>
            <a:ext cx="7234521" cy="1314996"/>
          </a:xfrm>
        </p:spPr>
        <p:txBody>
          <a:bodyPr anchor="b">
            <a:noAutofit/>
          </a:bodyPr>
          <a:lstStyle/>
          <a:p>
            <a:pPr algn="ctr"/>
            <a:r>
              <a:rPr lang="cs-CZ" sz="4800" b="1" dirty="0">
                <a:latin typeface="Comic Sans MS" panose="030F0702030302020204" pitchFamily="66" charset="0"/>
              </a:rPr>
              <a:t>Architektury databázových systémů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9013559F-672F-4531-8664-F9BB39A8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762" y="2109998"/>
            <a:ext cx="6448226" cy="4044463"/>
          </a:xfrm>
        </p:spPr>
        <p:txBody>
          <a:bodyPr>
            <a:no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4000" dirty="0">
                <a:latin typeface="Comic Sans MS" panose="030F0702030302020204" pitchFamily="66" charset="0"/>
              </a:rPr>
              <a:t>Systémy centralizované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4000" dirty="0">
                <a:latin typeface="Comic Sans MS" panose="030F0702030302020204" pitchFamily="66" charset="0"/>
              </a:rPr>
              <a:t>Systémy PC (</a:t>
            </a:r>
            <a:r>
              <a:rPr lang="cs-CZ" sz="4000" dirty="0" err="1">
                <a:latin typeface="Comic Sans MS" panose="030F0702030302020204" pitchFamily="66" charset="0"/>
              </a:rPr>
              <a:t>File</a:t>
            </a:r>
            <a:r>
              <a:rPr lang="cs-CZ" sz="4000" dirty="0">
                <a:latin typeface="Comic Sans MS" panose="030F0702030302020204" pitchFamily="66" charset="0"/>
              </a:rPr>
              <a:t>-Server)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4000" dirty="0">
                <a:latin typeface="Comic Sans MS" panose="030F0702030302020204" pitchFamily="66" charset="0"/>
              </a:rPr>
              <a:t>Systémy klient-server (c/s)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cs-CZ" sz="4000" dirty="0">
                <a:latin typeface="Comic Sans MS" panose="030F0702030302020204" pitchFamily="66" charset="0"/>
              </a:rPr>
              <a:t>Systémy distribuované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448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23AFD27-EC36-465C-9148-85E53447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79" y="4473252"/>
            <a:ext cx="8740513" cy="15748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1500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Systémy </a:t>
            </a:r>
            <a:r>
              <a:rPr lang="en-US" sz="4800" b="1" cap="all" spc="1500" dirty="0" err="1">
                <a:latin typeface="Comic Sans MS" panose="030F0702030302020204" pitchFamily="66" charset="0"/>
                <a:ea typeface="Source Sans Pro SemiBold" panose="020B0603030403020204" pitchFamily="34" charset="0"/>
              </a:rPr>
              <a:t>centralizované</a:t>
            </a:r>
            <a:endParaRPr lang="en-US" sz="4800" b="1" cap="all" spc="1500" dirty="0">
              <a:latin typeface="Comic Sans MS" panose="030F0702030302020204" pitchFamily="66" charset="0"/>
              <a:ea typeface="Source Sans Pro SemiBold" panose="020B0603030403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2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6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7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4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Zástupný obsah 4" descr="Obsah obrázku text, zelená, podepsat&#10;&#10;Popis byl vytvořen automaticky">
            <a:extLst>
              <a:ext uri="{FF2B5EF4-FFF2-40B4-BE49-F238E27FC236}">
                <a16:creationId xmlns:a16="http://schemas.microsoft.com/office/drawing/2014/main" id="{18B8783B-2445-4051-96AE-9179CE6D6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59" y="239426"/>
            <a:ext cx="5838762" cy="47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13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22FBC2F-7637-4997-99DC-5B30A35D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00" y="859808"/>
            <a:ext cx="3601082" cy="2878986"/>
          </a:xfrm>
        </p:spPr>
        <p:txBody>
          <a:bodyPr>
            <a:normAutofit/>
          </a:bodyPr>
          <a:lstStyle/>
          <a:p>
            <a:pPr algn="ctr"/>
            <a:r>
              <a:rPr lang="cs-CZ" b="1" dirty="0">
                <a:latin typeface="Comic Sans MS" panose="030F0702030302020204" pitchFamily="66" charset="0"/>
              </a:rPr>
              <a:t>Systémy PC (</a:t>
            </a:r>
            <a:r>
              <a:rPr lang="cs-CZ" b="1" dirty="0" err="1">
                <a:latin typeface="Comic Sans MS" panose="030F0702030302020204" pitchFamily="66" charset="0"/>
              </a:rPr>
              <a:t>file</a:t>
            </a:r>
            <a:r>
              <a:rPr lang="cs-CZ" b="1" dirty="0">
                <a:latin typeface="Comic Sans MS" panose="030F0702030302020204" pitchFamily="66" charset="0"/>
              </a:rPr>
              <a:t>-server)</a:t>
            </a:r>
          </a:p>
        </p:txBody>
      </p:sp>
      <p:grpSp>
        <p:nvGrpSpPr>
          <p:cNvPr id="20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Zástupný obsah 6" descr="Obsah obrázku text, zelená&#10;&#10;Popis byl vytvořen automaticky">
            <a:extLst>
              <a:ext uri="{FF2B5EF4-FFF2-40B4-BE49-F238E27FC236}">
                <a16:creationId xmlns:a16="http://schemas.microsoft.com/office/drawing/2014/main" id="{0D5D6BFD-ECB3-4423-BE65-08765D19B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93" y="297334"/>
            <a:ext cx="7228495" cy="4362366"/>
          </a:xfrm>
        </p:spPr>
      </p:pic>
    </p:spTree>
    <p:extLst>
      <p:ext uri="{BB962C8B-B14F-4D97-AF65-F5344CB8AC3E}">
        <p14:creationId xmlns:p14="http://schemas.microsoft.com/office/powerpoint/2010/main" val="39715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1" y="809907"/>
            <a:ext cx="1291642" cy="429215"/>
            <a:chOff x="2504802" y="1755501"/>
            <a:chExt cx="1598829" cy="531293"/>
          </a:xfrm>
          <a:solidFill>
            <a:schemeClr val="tx1">
              <a:alpha val="99000"/>
            </a:schemeClr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99A7A058-C1CE-4860-96CB-6EAF9DEF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214B226-9840-4638-9B40-1BA7E5F5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7F6E9F1-F0E1-442E-B824-A1ADD42C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" name="Oval 103">
            <a:extLst>
              <a:ext uri="{FF2B5EF4-FFF2-40B4-BE49-F238E27FC236}">
                <a16:creationId xmlns:a16="http://schemas.microsoft.com/office/drawing/2014/main" id="{49FFD97F-40E1-45B3-9A51-E14CA4A4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52" y="2922504"/>
            <a:ext cx="3526982" cy="352698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24416" y="504134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EAB4F741-5B59-4762-A628-5AEE9705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87" y="3504139"/>
            <a:ext cx="3267256" cy="247410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Systémy </a:t>
            </a:r>
            <a:r>
              <a:rPr lang="en-US" sz="2800" b="1" cap="all" dirty="0" err="1">
                <a:latin typeface="Comic Sans MS" panose="030F0702030302020204" pitchFamily="66" charset="0"/>
                <a:ea typeface="Source Sans Pro SemiBold" panose="020B0603030403020204" pitchFamily="34" charset="0"/>
              </a:rPr>
              <a:t>klient</a:t>
            </a:r>
            <a:r>
              <a:rPr lang="en-US" sz="28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-server (</a:t>
            </a:r>
            <a:r>
              <a:rPr lang="cs-CZ" sz="28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C</a:t>
            </a:r>
            <a:r>
              <a:rPr lang="cs-CZ" sz="4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ounter</a:t>
            </a:r>
            <a:r>
              <a:rPr lang="en-US" sz="28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/s</a:t>
            </a:r>
            <a:r>
              <a:rPr lang="cs-CZ" sz="400" b="1" cap="all" dirty="0" err="1">
                <a:latin typeface="Comic Sans MS" panose="030F0702030302020204" pitchFamily="66" charset="0"/>
                <a:ea typeface="Source Sans Pro SemiBold" panose="020B0603030403020204" pitchFamily="34" charset="0"/>
              </a:rPr>
              <a:t>trike</a:t>
            </a:r>
            <a:r>
              <a:rPr lang="en-US" sz="1700" b="1" cap="all" dirty="0">
                <a:latin typeface="Comic Sans MS" panose="030F0702030302020204" pitchFamily="66" charset="0"/>
                <a:ea typeface="Source Sans Pro SemiBold" panose="020B0603030403020204" pitchFamily="34" charset="0"/>
              </a:rPr>
              <a:t>)</a:t>
            </a:r>
          </a:p>
        </p:txBody>
      </p:sp>
      <p:pic>
        <p:nvPicPr>
          <p:cNvPr id="16" name="Obrázek 15" descr="Obsah obrázku text, zelená&#10;&#10;Popis byl vytvořen automaticky">
            <a:extLst>
              <a:ext uri="{FF2B5EF4-FFF2-40B4-BE49-F238E27FC236}">
                <a16:creationId xmlns:a16="http://schemas.microsoft.com/office/drawing/2014/main" id="{0F263390-1F3A-4E41-AA59-D574BDF27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66" y="564063"/>
            <a:ext cx="6916729" cy="4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3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AnalogousFromLight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4E6EEB"/>
      </a:accent1>
      <a:accent2>
        <a:srgbClr val="46ACEA"/>
      </a:accent2>
      <a:accent3>
        <a:srgbClr val="896EEE"/>
      </a:accent3>
      <a:accent4>
        <a:srgbClr val="EB714E"/>
      </a:accent4>
      <a:accent5>
        <a:srgbClr val="D6992B"/>
      </a:accent5>
      <a:accent6>
        <a:srgbClr val="A3AA38"/>
      </a:accent6>
      <a:hlink>
        <a:srgbClr val="8E8256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b987d77-f99b-4dfb-b37f-5d6a96617da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D4CAE10A6A034893D65A21A541EA1F" ma:contentTypeVersion="3" ma:contentTypeDescription="Vytvoří nový dokument" ma:contentTypeScope="" ma:versionID="9c6703288ff117adf13be92a547b71d1">
  <xsd:schema xmlns:xsd="http://www.w3.org/2001/XMLSchema" xmlns:xs="http://www.w3.org/2001/XMLSchema" xmlns:p="http://schemas.microsoft.com/office/2006/metadata/properties" xmlns:ns2="2b987d77-f99b-4dfb-b37f-5d6a96617daa" targetNamespace="http://schemas.microsoft.com/office/2006/metadata/properties" ma:root="true" ma:fieldsID="b8f1cd6be3a71d63b672de0a0e9b9ac5" ns2:_="">
    <xsd:import namespace="2b987d77-f99b-4dfb-b37f-5d6a96617da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87d77-f99b-4dfb-b37f-5d6a96617da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01AD4F-2709-457D-AB6E-68E207FB5037}">
  <ds:schemaRefs>
    <ds:schemaRef ds:uri="http://schemas.microsoft.com/office/2006/metadata/properties"/>
    <ds:schemaRef ds:uri="http://schemas.microsoft.com/office/infopath/2007/PartnerControls"/>
    <ds:schemaRef ds:uri="2b987d77-f99b-4dfb-b37f-5d6a96617daa"/>
  </ds:schemaRefs>
</ds:datastoreItem>
</file>

<file path=customXml/itemProps2.xml><?xml version="1.0" encoding="utf-8"?>
<ds:datastoreItem xmlns:ds="http://schemas.openxmlformats.org/officeDocument/2006/customXml" ds:itemID="{6F3DB9BC-EBE1-467B-B07F-5CF85EFE1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987d77-f99b-4dfb-b37f-5d6a96617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D84562-BB44-4352-9F90-F9AF0CE315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641</Words>
  <Application>Microsoft Office PowerPoint</Application>
  <PresentationFormat>Širokoúhlá obrazovka</PresentationFormat>
  <Paragraphs>91</Paragraphs>
  <Slides>19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Comic Sans MS</vt:lpstr>
      <vt:lpstr>Source Sans Pro</vt:lpstr>
      <vt:lpstr>FunkyShapesDarkVTI</vt:lpstr>
      <vt:lpstr>Teorie Databází</vt:lpstr>
      <vt:lpstr>Co je to databáze?</vt:lpstr>
      <vt:lpstr>Obecné rozdělení databází</vt:lpstr>
      <vt:lpstr>SŘBD </vt:lpstr>
      <vt:lpstr>Základní služby SŘBD</vt:lpstr>
      <vt:lpstr>Architektury databázových systémů</vt:lpstr>
      <vt:lpstr>Systémy centralizované</vt:lpstr>
      <vt:lpstr>Systémy PC (file-server)</vt:lpstr>
      <vt:lpstr>Systémy klient-server (Counter/strike)</vt:lpstr>
      <vt:lpstr>Systémy distribuované</vt:lpstr>
      <vt:lpstr>Návrh databáze</vt:lpstr>
      <vt:lpstr>Základní pojmy E-R diagramu</vt:lpstr>
      <vt:lpstr>ER-diagram</vt:lpstr>
      <vt:lpstr>Kardinalita vztahu</vt:lpstr>
      <vt:lpstr>Prezentace aplikace PowerPoint</vt:lpstr>
      <vt:lpstr>Software</vt:lpstr>
      <vt:lpstr>Relační algebra</vt:lpstr>
      <vt:lpstr>Normalizace</vt:lpstr>
      <vt:lpstr>Vřele Vám děkujeme, že jste si nás vyslechli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Teorie Databází</dc:title>
  <dc:creator>Tomek Josef</dc:creator>
  <cp:lastModifiedBy>Oldřich Kadlec</cp:lastModifiedBy>
  <cp:revision>34</cp:revision>
  <dcterms:created xsi:type="dcterms:W3CDTF">2021-02-15T16:54:40Z</dcterms:created>
  <dcterms:modified xsi:type="dcterms:W3CDTF">2021-03-01T10:12:08Z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0x0101001CD4CAE10A6A034893D65A21A541EA1F</vt:lpwstr>
  </property>
</Properties>
</file>